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3" r:id="rId1"/>
  </p:sldMasterIdLst>
  <p:notesMasterIdLst>
    <p:notesMasterId r:id="rId13"/>
  </p:notesMasterIdLst>
  <p:sldIdLst>
    <p:sldId id="257" r:id="rId2"/>
    <p:sldId id="279" r:id="rId3"/>
    <p:sldId id="290" r:id="rId4"/>
    <p:sldId id="291" r:id="rId5"/>
    <p:sldId id="292" r:id="rId6"/>
    <p:sldId id="293" r:id="rId7"/>
    <p:sldId id="294" r:id="rId8"/>
    <p:sldId id="295" r:id="rId9"/>
    <p:sldId id="296" r:id="rId10"/>
    <p:sldId id="297" r:id="rId11"/>
    <p:sldId id="29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22F"/>
    <a:srgbClr val="344529"/>
    <a:srgbClr val="2B3922"/>
    <a:srgbClr val="2E3722"/>
    <a:srgbClr val="FCF7F1"/>
    <a:srgbClr val="B8D233"/>
    <a:srgbClr val="5CC6D6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97" autoAdjust="0"/>
    <p:restoredTop sz="82493" autoAdjust="0"/>
  </p:normalViewPr>
  <p:slideViewPr>
    <p:cSldViewPr snapToGrid="0">
      <p:cViewPr varScale="1">
        <p:scale>
          <a:sx n="57" d="100"/>
          <a:sy n="57" d="100"/>
        </p:scale>
        <p:origin x="85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sv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9B2C4-D577-4D7E-BA89-96BE17853360}" type="datetimeFigureOut">
              <a:rPr lang="en-GB" smtClean="0"/>
              <a:t>18/03/2021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6F52DA-34D7-4189-BF8D-525E6204A2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0349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*** REMINDER: Upload poster PDFs to Mural ***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6F52DA-34D7-4189-BF8D-525E6204A27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268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6F52DA-34D7-4189-BF8D-525E6204A27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1330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6F52DA-34D7-4189-BF8D-525E6204A27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48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6F52DA-34D7-4189-BF8D-525E6204A27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963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6F52DA-34D7-4189-BF8D-525E6204A27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4930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3/18/2021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3/18/2021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3/18/2021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3/18/2021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3/18/2021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matt.tanner/use-a-personal-value-proposition-to-land-your-next-job-ef8855c608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eams.microsoft.com/l/channel/19%3a905a5877642b47fbb4b7ccd5adc3e1ae%40thread.tacv2/Week%25204%2520-%2520Personal%2520Brands?groupId=63ab06e5-a909-4c07-90d0-d69a24088354&amp;tenantId=550beeb3-6a3d-4646-a111-f89d0177792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samauber.me/zephyr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tifica.uk.com/neurowire/tips-for-presenting-your-scientific-poster-at-a-conferenc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nnaclemens.com/blog/story-structure-scientific-paper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11E859-EFB5-439A-8D15-3ECAC83B8C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99526" y="2202873"/>
            <a:ext cx="7765316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5097C1B4-BDAC-4184-955C-D0B3F0A21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057400"/>
            <a:ext cx="4775075" cy="2686050"/>
          </a:xfrm>
        </p:spPr>
        <p:txBody>
          <a:bodyPr>
            <a:normAutofit fontScale="90000"/>
          </a:bodyPr>
          <a:lstStyle/>
          <a:p>
            <a:r>
              <a:rPr lang="en-US" sz="4000" cap="none" dirty="0">
                <a:solidFill>
                  <a:schemeClr val="accent5"/>
                </a:solidFill>
              </a:rPr>
              <a:t>COMP2</a:t>
            </a:r>
            <a:r>
              <a:rPr lang="en-US" sz="4000" i="1" cap="none" dirty="0">
                <a:solidFill>
                  <a:schemeClr val="accent5"/>
                </a:solidFill>
              </a:rPr>
              <a:t>x</a:t>
            </a:r>
            <a:r>
              <a:rPr lang="en-US" sz="4000" cap="none" dirty="0">
                <a:solidFill>
                  <a:schemeClr val="accent5"/>
                </a:solidFill>
              </a:rPr>
              <a:t>0/VR220</a:t>
            </a:r>
            <a:br>
              <a:rPr lang="en-US" sz="4400" cap="none" dirty="0">
                <a:solidFill>
                  <a:schemeClr val="tx1"/>
                </a:solidFill>
              </a:rPr>
            </a:br>
            <a:r>
              <a:rPr lang="en-US" sz="3600" cap="none" dirty="0">
                <a:solidFill>
                  <a:schemeClr val="tx1"/>
                </a:solidFill>
              </a:rPr>
              <a:t>Portfolio Development/</a:t>
            </a:r>
            <a:br>
              <a:rPr lang="en-US" sz="3600" cap="none" dirty="0">
                <a:solidFill>
                  <a:schemeClr val="tx1"/>
                </a:solidFill>
              </a:rPr>
            </a:br>
            <a:r>
              <a:rPr lang="en-US" sz="3600" cap="none" dirty="0">
                <a:solidFill>
                  <a:schemeClr val="tx1"/>
                </a:solidFill>
              </a:rPr>
              <a:t>Worksheet Support</a:t>
            </a:r>
            <a:br>
              <a:rPr lang="en-US" sz="3600" cap="none" dirty="0">
                <a:solidFill>
                  <a:schemeClr val="tx1"/>
                </a:solidFill>
              </a:rPr>
            </a:br>
            <a:br>
              <a:rPr lang="en-US" sz="4400" cap="none" dirty="0">
                <a:solidFill>
                  <a:schemeClr val="tx1"/>
                </a:solidFill>
              </a:rPr>
            </a:br>
            <a:r>
              <a:rPr lang="en-US" sz="4400" b="1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Week 9: Talking About Your Work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FAD3D-49CE-4554-9EDD-6F388D63D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Story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0ABC3-6334-4C1D-A0D1-41E0DD4AB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400" dirty="0"/>
              <a:t>“Once upon a time, there was a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CG bear </a:t>
            </a:r>
            <a:r>
              <a:rPr lang="en-GB" sz="2400" dirty="0"/>
              <a:t>named Paddington. He was to star in his own movie, for which he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had to look just like a real bear </a:t>
            </a:r>
            <a:r>
              <a:rPr lang="en-GB" sz="2400" dirty="0"/>
              <a:t>(albeit one who talks). There were talented animators who could move his face and limbs just so,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but</a:t>
            </a:r>
            <a:r>
              <a:rPr lang="en-GB" sz="2400" dirty="0"/>
              <a:t> something wasn’t quite right: he looked somehow rigid and unnatural.</a:t>
            </a:r>
          </a:p>
          <a:p>
            <a:pPr marL="0" indent="0">
              <a:buNone/>
            </a:pPr>
            <a:r>
              <a:rPr lang="en-GB" sz="2400" dirty="0"/>
              <a:t>“Closer inspection revealed that,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although</a:t>
            </a:r>
            <a:r>
              <a:rPr lang="en-GB" sz="2400" dirty="0"/>
              <a:t> he was modelled as endearingly tubby, his body didn’t move the way it should: there was no wobble! It would have taken the animators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too much time </a:t>
            </a:r>
            <a:r>
              <a:rPr lang="en-GB" sz="2400" dirty="0"/>
              <a:t>to move every single vertex of his skin mesh in the right way, so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an automated solution was required</a:t>
            </a:r>
            <a:r>
              <a:rPr lang="en-GB" sz="2400" dirty="0"/>
              <a:t>.</a:t>
            </a:r>
          </a:p>
          <a:p>
            <a:pPr marL="0" indent="0">
              <a:buNone/>
            </a:pPr>
            <a:r>
              <a:rPr lang="en-GB" sz="2400" dirty="0"/>
              <a:t>“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Various techniques </a:t>
            </a:r>
            <a:r>
              <a:rPr lang="en-GB" sz="2400" dirty="0"/>
              <a:t>exist that can simulate soft tissue, though many still require significant human intervention. One technique that previously hadn’t been tried (due to limitations in computing power) was a method commonly used in engineering, based on balancing internal forces of stress and strain…”</a:t>
            </a:r>
          </a:p>
        </p:txBody>
      </p:sp>
    </p:spTree>
    <p:extLst>
      <p:ext uri="{BB962C8B-B14F-4D97-AF65-F5344CB8AC3E}">
        <p14:creationId xmlns:p14="http://schemas.microsoft.com/office/powerpoint/2010/main" val="2816472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A542B-F603-46F1-81A3-F30FF9459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Asynchronous Task: </a:t>
            </a:r>
            <a:r>
              <a:rPr lang="en-GB" dirty="0"/>
              <a:t>Describe a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FADB6-C3C1-4DCA-8D70-CDF550162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Write a description for a project you’ve worked on, using it to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highlight your skills </a:t>
            </a:r>
            <a:r>
              <a:rPr lang="en-GB" sz="2400" dirty="0"/>
              <a:t>relevant to an area you’d like to work in.</a:t>
            </a:r>
          </a:p>
          <a:p>
            <a:r>
              <a:rPr lang="en-GB" sz="2400" dirty="0"/>
              <a:t>Add this description to your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portfolio website</a:t>
            </a:r>
            <a:r>
              <a:rPr lang="en-GB" sz="2400" dirty="0"/>
              <a:t>, including any relevant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images</a:t>
            </a:r>
            <a:r>
              <a:rPr lang="en-GB" sz="2400" dirty="0"/>
              <a:t> and/or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video clips</a:t>
            </a:r>
            <a:r>
              <a:rPr lang="en-GB" sz="2400" dirty="0"/>
              <a:t>.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358795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8AFCC-3409-4D1F-A6F5-215236764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75E034-4A64-4FA2-B0E1-2A225B584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551" y="1328394"/>
            <a:ext cx="5939884" cy="4424718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17F2280-F2F7-4EA4-B812-7C59DEA3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07206" y="4748099"/>
            <a:ext cx="5077118" cy="90882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DC1ABD7-9DFF-463E-87AC-0F3E2899B8F3}"/>
              </a:ext>
            </a:extLst>
          </p:cNvPr>
          <p:cNvGrpSpPr/>
          <p:nvPr/>
        </p:nvGrpSpPr>
        <p:grpSpPr>
          <a:xfrm>
            <a:off x="2278565" y="1899437"/>
            <a:ext cx="8229600" cy="2951929"/>
            <a:chOff x="2278565" y="1899437"/>
            <a:chExt cx="8229600" cy="2951929"/>
          </a:xfrm>
        </p:grpSpPr>
        <p:sp>
          <p:nvSpPr>
            <p:cNvPr id="4" name="Multiplication Sign 3">
              <a:extLst>
                <a:ext uri="{FF2B5EF4-FFF2-40B4-BE49-F238E27FC236}">
                  <a16:creationId xmlns:a16="http://schemas.microsoft.com/office/drawing/2014/main" id="{EA35AD3D-FC09-4B9A-8DFB-7F202A6B0507}"/>
                </a:ext>
              </a:extLst>
            </p:cNvPr>
            <p:cNvSpPr/>
            <p:nvPr/>
          </p:nvSpPr>
          <p:spPr>
            <a:xfrm>
              <a:off x="2278565" y="1899437"/>
              <a:ext cx="8229600" cy="735496"/>
            </a:xfrm>
            <a:prstGeom prst="mathMultiply">
              <a:avLst>
                <a:gd name="adj1" fmla="val 11358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Multiplication Sign 5">
              <a:extLst>
                <a:ext uri="{FF2B5EF4-FFF2-40B4-BE49-F238E27FC236}">
                  <a16:creationId xmlns:a16="http://schemas.microsoft.com/office/drawing/2014/main" id="{DF15E6AC-311C-4EE5-BDB3-07A882A785AA}"/>
                </a:ext>
              </a:extLst>
            </p:cNvPr>
            <p:cNvSpPr/>
            <p:nvPr/>
          </p:nvSpPr>
          <p:spPr>
            <a:xfrm>
              <a:off x="2278565" y="3380374"/>
              <a:ext cx="8229600" cy="735496"/>
            </a:xfrm>
            <a:prstGeom prst="mathMultiply">
              <a:avLst>
                <a:gd name="adj1" fmla="val 11358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Multiplication Sign 6">
              <a:extLst>
                <a:ext uri="{FF2B5EF4-FFF2-40B4-BE49-F238E27FC236}">
                  <a16:creationId xmlns:a16="http://schemas.microsoft.com/office/drawing/2014/main" id="{A57F07A2-84D8-4045-A380-98CCC8F6C04D}"/>
                </a:ext>
              </a:extLst>
            </p:cNvPr>
            <p:cNvSpPr/>
            <p:nvPr/>
          </p:nvSpPr>
          <p:spPr>
            <a:xfrm>
              <a:off x="2278565" y="2663928"/>
              <a:ext cx="8229600" cy="735496"/>
            </a:xfrm>
            <a:prstGeom prst="mathMultiply">
              <a:avLst>
                <a:gd name="adj1" fmla="val 11358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Multiplication Sign 8">
              <a:extLst>
                <a:ext uri="{FF2B5EF4-FFF2-40B4-BE49-F238E27FC236}">
                  <a16:creationId xmlns:a16="http://schemas.microsoft.com/office/drawing/2014/main" id="{E0EA30F3-0DA2-4EAD-A03F-8B9CC7317C3A}"/>
                </a:ext>
              </a:extLst>
            </p:cNvPr>
            <p:cNvSpPr/>
            <p:nvPr/>
          </p:nvSpPr>
          <p:spPr>
            <a:xfrm>
              <a:off x="2278565" y="4115870"/>
              <a:ext cx="8229600" cy="735496"/>
            </a:xfrm>
            <a:prstGeom prst="mathMultiply">
              <a:avLst>
                <a:gd name="adj1" fmla="val 11358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68880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09E43-743E-47F7-A26A-95EF850D5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Portfolio Roadmap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7A1C59F-6CE9-4F01-93B2-36A1FEF5CE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9104951"/>
              </p:ext>
            </p:extLst>
          </p:nvPr>
        </p:nvGraphicFramePr>
        <p:xfrm>
          <a:off x="2853082" y="2020684"/>
          <a:ext cx="648583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0271">
                  <a:extLst>
                    <a:ext uri="{9D8B030D-6E8A-4147-A177-3AD203B41FA5}">
                      <a16:colId xmlns:a16="http://schemas.microsoft.com/office/drawing/2014/main" val="1114425776"/>
                    </a:ext>
                  </a:extLst>
                </a:gridCol>
                <a:gridCol w="4855564">
                  <a:extLst>
                    <a:ext uri="{9D8B030D-6E8A-4147-A177-3AD203B41FA5}">
                      <a16:colId xmlns:a16="http://schemas.microsoft.com/office/drawing/2014/main" val="1935752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8165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Defining yourself: what is your USP?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8437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2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2"/>
                          </a:solidFill>
                        </a:rPr>
                        <a:t>Portfolio design and 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649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2"/>
                          </a:solidFill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2"/>
                          </a:solidFill>
                        </a:rPr>
                        <a:t>Posters peer review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4195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Talking about your 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694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Talking about yourself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6188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Online presence: CV/LinkedIn?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6538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Portfolio peer reviews?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6038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8898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D6DC4B9-F0E2-4846-B096-D8CC19B1114C}"/>
              </a:ext>
            </a:extLst>
          </p:cNvPr>
          <p:cNvGrpSpPr/>
          <p:nvPr/>
        </p:nvGrpSpPr>
        <p:grpSpPr>
          <a:xfrm>
            <a:off x="-261442" y="491272"/>
            <a:ext cx="12186285" cy="6310136"/>
            <a:chOff x="-261442" y="491272"/>
            <a:chExt cx="12186285" cy="6310136"/>
          </a:xfrm>
        </p:grpSpPr>
        <p:pic>
          <p:nvPicPr>
            <p:cNvPr id="6" name="Graphic 24">
              <a:extLst>
                <a:ext uri="{FF2B5EF4-FFF2-40B4-BE49-F238E27FC236}">
                  <a16:creationId xmlns:a16="http://schemas.microsoft.com/office/drawing/2014/main" id="{8ED658C1-6373-4DAD-930F-CC2EB6061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261442" y="1887675"/>
              <a:ext cx="8749781" cy="4913733"/>
            </a:xfrm>
            <a:prstGeom prst="rect">
              <a:avLst/>
            </a:prstGeom>
          </p:spPr>
        </p:pic>
        <p:pic>
          <p:nvPicPr>
            <p:cNvPr id="8" name="Picture 2" descr="Gestalts principal">
              <a:extLst>
                <a:ext uri="{FF2B5EF4-FFF2-40B4-BE49-F238E27FC236}">
                  <a16:creationId xmlns:a16="http://schemas.microsoft.com/office/drawing/2014/main" id="{4B967021-00F4-40B5-A92B-BE682E9C5B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096000" y="1611954"/>
              <a:ext cx="4803644" cy="4803644"/>
            </a:xfrm>
            <a:prstGeom prst="rect">
              <a:avLst/>
            </a:prstGeom>
            <a:solidFill>
              <a:srgbClr val="FFFFFF"/>
            </a:solidFill>
          </p:spPr>
        </p:pic>
        <p:sp>
          <p:nvSpPr>
            <p:cNvPr id="5" name="Explosion: 14 Points 4">
              <a:extLst>
                <a:ext uri="{FF2B5EF4-FFF2-40B4-BE49-F238E27FC236}">
                  <a16:creationId xmlns:a16="http://schemas.microsoft.com/office/drawing/2014/main" id="{DF45F12D-C0CF-4332-8D3A-589D2F1FA8A2}"/>
                </a:ext>
              </a:extLst>
            </p:cNvPr>
            <p:cNvSpPr/>
            <p:nvPr/>
          </p:nvSpPr>
          <p:spPr>
            <a:xfrm rot="1025835">
              <a:off x="8641316" y="491272"/>
              <a:ext cx="3283527" cy="1469744"/>
            </a:xfrm>
            <a:prstGeom prst="irregularSeal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Week 7</a:t>
              </a: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7D62BAD1-42B4-4C2F-B96F-F23FA637D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Previously…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D03CDD9-A832-4631-BCBF-00CD7F876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55341" y="4344541"/>
            <a:ext cx="3650949" cy="172375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5579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8F874-D835-46C3-81A7-6EA7098E8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Asynchronous Task: </a:t>
            </a:r>
            <a:r>
              <a:rPr lang="en-GB" dirty="0"/>
              <a:t>Personal Brand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F2918-0459-424C-8BC7-AEF334BC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Read how to  </a:t>
            </a:r>
            <a:r>
              <a:rPr lang="en-GB" sz="2800" dirty="0">
                <a:hlinkClick r:id="rId3"/>
              </a:rPr>
              <a:t>Use a Personal Value Proposition to Land Your Next Job</a:t>
            </a:r>
            <a:endParaRPr lang="en-GB" sz="2800" dirty="0"/>
          </a:p>
          <a:p>
            <a:r>
              <a:rPr lang="en-GB" sz="2800" dirty="0"/>
              <a:t>Decide how you’d like to </a:t>
            </a:r>
            <a:r>
              <a:rPr lang="en-GB" sz="2800" dirty="0">
                <a:solidFill>
                  <a:schemeClr val="accent3">
                    <a:lumMod val="75000"/>
                  </a:schemeClr>
                </a:solidFill>
              </a:rPr>
              <a:t>present yourself </a:t>
            </a:r>
            <a:r>
              <a:rPr lang="en-GB" sz="2800" dirty="0"/>
              <a:t>online:</a:t>
            </a:r>
          </a:p>
          <a:p>
            <a:pPr lvl="1"/>
            <a:r>
              <a:rPr lang="en-GB" sz="2600" dirty="0"/>
              <a:t>Identify your strengths/</a:t>
            </a:r>
            <a:r>
              <a:rPr lang="en-GB" sz="2600" dirty="0">
                <a:solidFill>
                  <a:schemeClr val="accent2">
                    <a:lumMod val="75000"/>
                  </a:schemeClr>
                </a:solidFill>
              </a:rPr>
              <a:t>USPs</a:t>
            </a:r>
            <a:endParaRPr lang="en-GB" sz="2600" dirty="0"/>
          </a:p>
          <a:p>
            <a:pPr lvl="1"/>
            <a:r>
              <a:rPr lang="en-GB" sz="2600" dirty="0"/>
              <a:t>Write an </a:t>
            </a:r>
            <a:r>
              <a:rPr lang="en-GB" sz="2600" dirty="0">
                <a:solidFill>
                  <a:schemeClr val="accent2">
                    <a:lumMod val="75000"/>
                  </a:schemeClr>
                </a:solidFill>
              </a:rPr>
              <a:t>elevator pitch </a:t>
            </a:r>
            <a:r>
              <a:rPr lang="en-GB" sz="2600" dirty="0"/>
              <a:t>(or PVP) for yourself.</a:t>
            </a:r>
          </a:p>
          <a:p>
            <a:pPr lvl="1"/>
            <a:r>
              <a:rPr lang="en-GB" sz="2600" dirty="0"/>
              <a:t>Use it to “introduce yourself” </a:t>
            </a:r>
            <a:r>
              <a:rPr lang="en-GB" sz="2400" dirty="0"/>
              <a:t>on this week’s </a:t>
            </a:r>
            <a:r>
              <a:rPr lang="en-GB" sz="2400" dirty="0">
                <a:hlinkClick r:id="rId4"/>
              </a:rPr>
              <a:t>Teams channel</a:t>
            </a:r>
            <a:r>
              <a:rPr lang="en-GB" sz="2400" dirty="0"/>
              <a:t>.</a:t>
            </a:r>
            <a:endParaRPr lang="en-GB" sz="2600" dirty="0"/>
          </a:p>
          <a:p>
            <a:r>
              <a:rPr lang="en-GB" sz="2800" dirty="0"/>
              <a:t>Collect </a:t>
            </a:r>
            <a:r>
              <a:rPr lang="en-GB" sz="2800" dirty="0">
                <a:solidFill>
                  <a:schemeClr val="accent3">
                    <a:lumMod val="75000"/>
                  </a:schemeClr>
                </a:solidFill>
              </a:rPr>
              <a:t>examples of your work </a:t>
            </a:r>
            <a:r>
              <a:rPr lang="en-GB" sz="2800" dirty="0"/>
              <a:t>that support your brand.</a:t>
            </a:r>
          </a:p>
        </p:txBody>
      </p:sp>
      <p:sp>
        <p:nvSpPr>
          <p:cNvPr id="5" name="Explosion: 14 Points 4">
            <a:extLst>
              <a:ext uri="{FF2B5EF4-FFF2-40B4-BE49-F238E27FC236}">
                <a16:creationId xmlns:a16="http://schemas.microsoft.com/office/drawing/2014/main" id="{EFDA1E78-68C4-42D6-8442-78ACF5C953D7}"/>
              </a:ext>
            </a:extLst>
          </p:cNvPr>
          <p:cNvSpPr/>
          <p:nvPr/>
        </p:nvSpPr>
        <p:spPr>
          <a:xfrm rot="20780545">
            <a:off x="-359767" y="-92279"/>
            <a:ext cx="3283527" cy="1469744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Week 5</a:t>
            </a:r>
          </a:p>
        </p:txBody>
      </p:sp>
    </p:spTree>
    <p:extLst>
      <p:ext uri="{BB962C8B-B14F-4D97-AF65-F5344CB8AC3E}">
        <p14:creationId xmlns:p14="http://schemas.microsoft.com/office/powerpoint/2010/main" val="463179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4DFB-CEBC-4E55-8928-7402688F5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Showing Off Your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22D9E-6964-472A-BC75-57C3C0E022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7055224" cy="3749040"/>
          </a:xfrm>
        </p:spPr>
        <p:txBody>
          <a:bodyPr>
            <a:normAutofit/>
          </a:bodyPr>
          <a:lstStyle/>
          <a:p>
            <a:r>
              <a:rPr lang="en-GB" sz="2400" dirty="0"/>
              <a:t>As a programmer (or possibly designer!) you need to sell the aspects that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may not be seen</a:t>
            </a:r>
            <a:r>
              <a:rPr lang="en-GB" sz="2400" dirty="0"/>
              <a:t>.</a:t>
            </a:r>
          </a:p>
          <a:p>
            <a:r>
              <a:rPr lang="en-GB" sz="2400" dirty="0"/>
              <a:t>Highlight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your role </a:t>
            </a:r>
            <a:r>
              <a:rPr lang="en-GB" sz="2400" dirty="0"/>
              <a:t>in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developing features</a:t>
            </a:r>
            <a:r>
              <a:rPr lang="en-GB" sz="2400" dirty="0"/>
              <a:t>.</a:t>
            </a:r>
          </a:p>
          <a:p>
            <a:r>
              <a:rPr lang="en-GB" sz="2400" dirty="0"/>
              <a:t>Emphasise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technical innovations</a:t>
            </a:r>
            <a:r>
              <a:rPr lang="en-GB" sz="2400" dirty="0"/>
              <a:t> or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programmatic solutions </a:t>
            </a:r>
            <a:r>
              <a:rPr lang="en-GB" sz="2400" dirty="0"/>
              <a:t>you discovered.</a:t>
            </a:r>
          </a:p>
          <a:p>
            <a:r>
              <a:rPr lang="en-GB" sz="2400" dirty="0"/>
              <a:t>Discuss the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development process </a:t>
            </a:r>
            <a:r>
              <a:rPr lang="en-GB" sz="2400" dirty="0"/>
              <a:t>and include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justified decisions</a:t>
            </a:r>
            <a:r>
              <a:rPr lang="en-GB" sz="2400" dirty="0"/>
              <a:t>.</a:t>
            </a:r>
          </a:p>
        </p:txBody>
      </p:sp>
      <p:pic>
        <p:nvPicPr>
          <p:cNvPr id="6" name="Content Placeholder 5" descr="Computer script on a screen">
            <a:extLst>
              <a:ext uri="{FF2B5EF4-FFF2-40B4-BE49-F238E27FC236}">
                <a16:creationId xmlns:a16="http://schemas.microsoft.com/office/drawing/2014/main" id="{826920B1-517A-4750-841C-6FA0C4BE7BA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5" r="37225"/>
          <a:stretch/>
        </p:blipFill>
        <p:spPr>
          <a:xfrm>
            <a:off x="8296835" y="2292951"/>
            <a:ext cx="3025589" cy="33693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9247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496481B-EA42-47AC-BFA5-755CEAA19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Description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10FC4F-624A-4EEB-8797-F4C776CB7D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799" y="2103120"/>
            <a:ext cx="7297271" cy="374904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400" dirty="0"/>
              <a:t>Brief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outline</a:t>
            </a:r>
            <a:r>
              <a:rPr lang="en-GB" sz="2400" dirty="0"/>
              <a:t>/elevator pitch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Project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spec/aims/ambitions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Principal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achievements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Details of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your role and innovations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Include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visual evidence</a:t>
            </a:r>
            <a:r>
              <a:rPr lang="en-GB" sz="2400" dirty="0"/>
              <a:t>: images, video, diagrams etc.</a:t>
            </a:r>
          </a:p>
          <a:p>
            <a:pPr marL="457200" indent="-457200">
              <a:buFont typeface="+mj-lt"/>
              <a:buAutoNum type="arabicPeriod"/>
            </a:pPr>
            <a:endParaRPr lang="en-GB" sz="2400" dirty="0"/>
          </a:p>
        </p:txBody>
      </p:sp>
      <p:pic>
        <p:nvPicPr>
          <p:cNvPr id="9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79673C4-962F-4A33-A712-940AD244DB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660" r="26667" b="165"/>
          <a:stretch/>
        </p:blipFill>
        <p:spPr>
          <a:xfrm>
            <a:off x="8175674" y="415258"/>
            <a:ext cx="3208467" cy="60274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D91C3E7-8498-49BC-AD6E-7D767C62A04C}"/>
              </a:ext>
            </a:extLst>
          </p:cNvPr>
          <p:cNvSpPr/>
          <p:nvPr/>
        </p:nvSpPr>
        <p:spPr>
          <a:xfrm>
            <a:off x="4990187" y="6134965"/>
            <a:ext cx="31854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hlinkClick r:id="rId4"/>
              </a:rPr>
              <a:t>https://www.samauber.me/zephyr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08764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E0B837B-2387-4024-81BC-372CB307E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Telling a Story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90010C-0043-4455-86D3-60C72034E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112286"/>
          </a:xfrm>
        </p:spPr>
        <p:txBody>
          <a:bodyPr>
            <a:normAutofit lnSpcReduction="10000"/>
          </a:bodyPr>
          <a:lstStyle/>
          <a:p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Set the Scene: </a:t>
            </a:r>
            <a:r>
              <a:rPr lang="en-GB" sz="2400" dirty="0"/>
              <a:t>necessary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background information</a:t>
            </a:r>
            <a:r>
              <a:rPr lang="en-GB" sz="2400" dirty="0"/>
              <a:t>; how did this lead to the idea for your project? Who are the “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main characters</a:t>
            </a:r>
            <a:r>
              <a:rPr lang="en-GB" sz="2400" dirty="0"/>
              <a:t>”? Introduce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tension</a:t>
            </a:r>
            <a:r>
              <a:rPr lang="en-GB" sz="2400" dirty="0"/>
              <a:t> as the problem to solve.</a:t>
            </a:r>
          </a:p>
          <a:p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The Adventure: </a:t>
            </a:r>
            <a:r>
              <a:rPr lang="en-GB" sz="2400" dirty="0"/>
              <a:t>how did you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arrive</a:t>
            </a:r>
            <a:r>
              <a:rPr lang="en-GB" sz="2400" dirty="0"/>
              <a:t> at the design for your project, and what did you find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on the way</a:t>
            </a:r>
            <a:r>
              <a:rPr lang="en-GB" sz="2400" dirty="0"/>
              <a:t>? Were there any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plot twists</a:t>
            </a:r>
            <a:r>
              <a:rPr lang="en-GB" sz="2400" dirty="0"/>
              <a:t>?!</a:t>
            </a:r>
          </a:p>
          <a:p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The Conclusion: </a:t>
            </a:r>
            <a:r>
              <a:rPr lang="en-GB" sz="2400" dirty="0"/>
              <a:t>where did you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end up</a:t>
            </a:r>
            <a:r>
              <a:rPr lang="en-GB" sz="2400" dirty="0"/>
              <a:t>, and what does it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mean</a:t>
            </a:r>
            <a:r>
              <a:rPr lang="en-GB" sz="2400" dirty="0"/>
              <a:t> for your “characters”? Will there be a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sequel</a:t>
            </a:r>
            <a:r>
              <a:rPr lang="en-GB" sz="2400" dirty="0"/>
              <a:t>?</a:t>
            </a:r>
          </a:p>
          <a:p>
            <a:pPr marL="0" indent="0">
              <a:buNone/>
            </a:pPr>
            <a:r>
              <a:rPr lang="en-GB" sz="1800" dirty="0"/>
              <a:t>More info:</a:t>
            </a:r>
          </a:p>
          <a:p>
            <a:r>
              <a:rPr lang="en-GB" dirty="0">
                <a:hlinkClick r:id="rId3"/>
              </a:rPr>
              <a:t>https://www.scientifica.uk.com/neurowire/tips-for-presenting-your-scientific-poster-at-a-conference</a:t>
            </a:r>
            <a:endParaRPr lang="en-GB" dirty="0"/>
          </a:p>
          <a:p>
            <a:r>
              <a:rPr lang="en-GB" dirty="0">
                <a:hlinkClick r:id="rId4"/>
              </a:rPr>
              <a:t>https://www.annaclemens.com/blog/story-structure-scientific-paper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6430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664EB-0061-4699-BEF5-09FAAE410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Activity: </a:t>
            </a:r>
            <a:r>
              <a:rPr lang="en-GB" dirty="0"/>
              <a:t>Storytime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77069-8F3F-403B-B94B-408925BDF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dirty="0"/>
              <a:t>Choose a </a:t>
            </a:r>
            <a:r>
              <a:rPr lang="en-GB" sz="2400" dirty="0">
                <a:solidFill>
                  <a:schemeClr val="accent3">
                    <a:lumMod val="75000"/>
                  </a:schemeClr>
                </a:solidFill>
              </a:rPr>
              <a:t>project</a:t>
            </a:r>
            <a:r>
              <a:rPr lang="en-GB" sz="2400" dirty="0"/>
              <a:t> you’ve worked on recently</a:t>
            </a:r>
          </a:p>
          <a:p>
            <a:pPr lvl="1"/>
            <a:r>
              <a:rPr lang="en-GB" sz="2200" dirty="0"/>
              <a:t>Identify the </a:t>
            </a:r>
            <a:r>
              <a:rPr lang="en-GB" sz="2200" dirty="0">
                <a:solidFill>
                  <a:schemeClr val="accent2">
                    <a:lumMod val="75000"/>
                  </a:schemeClr>
                </a:solidFill>
              </a:rPr>
              <a:t>starting point</a:t>
            </a:r>
            <a:r>
              <a:rPr lang="en-GB" sz="2200" dirty="0"/>
              <a:t>, </a:t>
            </a:r>
            <a:r>
              <a:rPr lang="en-GB" sz="2200" dirty="0">
                <a:solidFill>
                  <a:schemeClr val="accent2">
                    <a:lumMod val="75000"/>
                  </a:schemeClr>
                </a:solidFill>
              </a:rPr>
              <a:t>motivation</a:t>
            </a:r>
            <a:r>
              <a:rPr lang="en-GB" sz="2200" dirty="0"/>
              <a:t> and </a:t>
            </a:r>
            <a:r>
              <a:rPr lang="en-GB" sz="2200" dirty="0">
                <a:solidFill>
                  <a:schemeClr val="accent2">
                    <a:lumMod val="75000"/>
                  </a:schemeClr>
                </a:solidFill>
              </a:rPr>
              <a:t>characters </a:t>
            </a:r>
            <a:r>
              <a:rPr lang="en-GB" sz="2200" dirty="0"/>
              <a:t>(could be players/users, algorithms, techniques…), as well as any key </a:t>
            </a:r>
            <a:r>
              <a:rPr lang="en-GB" sz="2200" dirty="0">
                <a:solidFill>
                  <a:schemeClr val="accent3">
                    <a:lumMod val="75000"/>
                  </a:schemeClr>
                </a:solidFill>
              </a:rPr>
              <a:t>plot points </a:t>
            </a:r>
            <a:r>
              <a:rPr lang="en-GB" sz="2200" dirty="0"/>
              <a:t>or </a:t>
            </a:r>
            <a:r>
              <a:rPr lang="en-GB" sz="2200" dirty="0">
                <a:solidFill>
                  <a:schemeClr val="accent3">
                    <a:lumMod val="75000"/>
                  </a:schemeClr>
                </a:solidFill>
              </a:rPr>
              <a:t>incidents</a:t>
            </a:r>
            <a:r>
              <a:rPr lang="en-GB" sz="2200" dirty="0"/>
              <a:t> and the </a:t>
            </a:r>
            <a:r>
              <a:rPr lang="en-GB" sz="2200" dirty="0">
                <a:solidFill>
                  <a:schemeClr val="accent2">
                    <a:lumMod val="75000"/>
                  </a:schemeClr>
                </a:solidFill>
              </a:rPr>
              <a:t>final outcome</a:t>
            </a:r>
            <a:r>
              <a:rPr lang="en-GB" sz="2200" dirty="0"/>
              <a:t>.</a:t>
            </a:r>
            <a:endParaRPr lang="en-GB" sz="2400" dirty="0"/>
          </a:p>
          <a:p>
            <a:pPr lvl="1"/>
            <a:r>
              <a:rPr lang="en-GB" sz="2200" dirty="0"/>
              <a:t>Describe your development process as a</a:t>
            </a:r>
            <a:r>
              <a:rPr lang="en-GB" sz="2200" dirty="0">
                <a:solidFill>
                  <a:schemeClr val="accent3"/>
                </a:solidFill>
              </a:rPr>
              <a:t> story</a:t>
            </a:r>
            <a:r>
              <a:rPr lang="en-GB" sz="2200" dirty="0"/>
              <a:t>: “Once upon a time…”</a:t>
            </a:r>
          </a:p>
          <a:p>
            <a:pPr lvl="1"/>
            <a:r>
              <a:rPr lang="en-GB" sz="2200" dirty="0"/>
              <a:t>Remember to introduce </a:t>
            </a:r>
            <a:r>
              <a:rPr lang="en-GB" sz="2200" dirty="0">
                <a:solidFill>
                  <a:schemeClr val="accent3">
                    <a:lumMod val="75000"/>
                  </a:schemeClr>
                </a:solidFill>
              </a:rPr>
              <a:t>tension</a:t>
            </a:r>
            <a:r>
              <a:rPr lang="en-GB" sz="2200" dirty="0"/>
              <a:t>: “however”, “despite”, “although”</a:t>
            </a:r>
          </a:p>
          <a:p>
            <a:pPr lvl="1"/>
            <a:r>
              <a:rPr lang="en-GB" sz="2200" dirty="0"/>
              <a:t>Listeners can offer </a:t>
            </a:r>
            <a:r>
              <a:rPr lang="en-GB" sz="2200" dirty="0">
                <a:solidFill>
                  <a:schemeClr val="accent3">
                    <a:lumMod val="75000"/>
                  </a:schemeClr>
                </a:solidFill>
              </a:rPr>
              <a:t>prompts</a:t>
            </a:r>
            <a:r>
              <a:rPr lang="en-GB" sz="2200" dirty="0"/>
              <a:t>, e.g. “</a:t>
            </a:r>
            <a:r>
              <a:rPr lang="en-GB" sz="2200" dirty="0">
                <a:solidFill>
                  <a:schemeClr val="accent2">
                    <a:lumMod val="75000"/>
                  </a:schemeClr>
                </a:solidFill>
              </a:rPr>
              <a:t>what</a:t>
            </a:r>
            <a:r>
              <a:rPr lang="en-GB" sz="2200" dirty="0"/>
              <a:t> happened next”, “</a:t>
            </a:r>
            <a:r>
              <a:rPr lang="en-GB" sz="2200" dirty="0">
                <a:solidFill>
                  <a:schemeClr val="accent2">
                    <a:lumMod val="75000"/>
                  </a:schemeClr>
                </a:solidFill>
              </a:rPr>
              <a:t>why</a:t>
            </a:r>
            <a:r>
              <a:rPr lang="en-GB" sz="2200" dirty="0"/>
              <a:t>/</a:t>
            </a:r>
            <a:r>
              <a:rPr lang="en-GB" sz="2200" dirty="0">
                <a:solidFill>
                  <a:schemeClr val="accent2">
                    <a:lumMod val="75000"/>
                  </a:schemeClr>
                </a:solidFill>
              </a:rPr>
              <a:t>how</a:t>
            </a:r>
            <a:r>
              <a:rPr lang="en-GB" sz="2200" dirty="0"/>
              <a:t> did they/you do that” etc.</a:t>
            </a:r>
          </a:p>
          <a:p>
            <a:r>
              <a:rPr lang="en-GB" sz="2400" dirty="0"/>
              <a:t>Tell your own stories or choose one to develop as a group</a:t>
            </a:r>
          </a:p>
        </p:txBody>
      </p:sp>
    </p:spTree>
    <p:extLst>
      <p:ext uri="{BB962C8B-B14F-4D97-AF65-F5344CB8AC3E}">
        <p14:creationId xmlns:p14="http://schemas.microsoft.com/office/powerpoint/2010/main" val="149950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VE.pptx" id="{928531FE-40B6-4895-993A-83D26AA1E005}" vid="{C99C5ABD-1620-4AD2-A38C-62625556F38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696</Words>
  <Application>Microsoft Office PowerPoint</Application>
  <PresentationFormat>Widescreen</PresentationFormat>
  <Paragraphs>68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Century Gothic</vt:lpstr>
      <vt:lpstr>Garamond</vt:lpstr>
      <vt:lpstr>SavonVTI</vt:lpstr>
      <vt:lpstr>COMP2x0/VR220 Portfolio Development/ Worksheet Support  Week 9: Talking About Your Work</vt:lpstr>
      <vt:lpstr>Timeline</vt:lpstr>
      <vt:lpstr>Portfolio Roadmap</vt:lpstr>
      <vt:lpstr>Previously…</vt:lpstr>
      <vt:lpstr>Asynchronous Task: Personal Brand</vt:lpstr>
      <vt:lpstr>Showing Off Your Skills</vt:lpstr>
      <vt:lpstr>Project Description</vt:lpstr>
      <vt:lpstr>Telling a Story</vt:lpstr>
      <vt:lpstr>Activity: Storytime</vt:lpstr>
      <vt:lpstr>Story Example</vt:lpstr>
      <vt:lpstr>Asynchronous Task: Describe a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2021-03-07T20:58:45Z</dcterms:created>
  <dcterms:modified xsi:type="dcterms:W3CDTF">2021-03-22T13:18:10Z</dcterms:modified>
</cp:coreProperties>
</file>

<file path=docProps/thumbnail.jpeg>
</file>